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Source Sans Pr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SourceSansPro-bold.fntdata"/><Relationship Id="rId16" Type="http://schemas.openxmlformats.org/officeDocument/2006/relationships/font" Target="fonts/SourceSansPr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SourceSansPro-boldItalic.fntdata"/><Relationship Id="rId6" Type="http://schemas.openxmlformats.org/officeDocument/2006/relationships/slide" Target="slides/slide1.xml"/><Relationship Id="rId18" Type="http://schemas.openxmlformats.org/officeDocument/2006/relationships/font" Target="fonts/SourceSansPr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4c5f75a8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4c5f75a8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4c5f75a80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4c5f75a80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7f32d8c03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7f32d8c03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7f32d8c03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7f32d8c03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4184ffd2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4184ffd2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7068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1" i="0" sz="4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0" y="2811780"/>
            <a:ext cx="9144000" cy="30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140"/>
              </a:spcBef>
              <a:spcAft>
                <a:spcPts val="0"/>
              </a:spcAft>
              <a:buClr>
                <a:srgbClr val="7F7F7F"/>
              </a:buClr>
              <a:buSzPts val="1800"/>
              <a:buFont typeface="Arial"/>
              <a:buNone/>
              <a:defRPr b="0" i="0" sz="7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73050" lvl="1" marL="914400" marR="0" rtl="0" algn="l">
              <a:spcBef>
                <a:spcPts val="1600"/>
              </a:spcBef>
              <a:spcAft>
                <a:spcPts val="0"/>
              </a:spcAft>
              <a:buClr>
                <a:srgbClr val="7F7F7F"/>
              </a:buClr>
              <a:buSzPts val="700"/>
              <a:buFont typeface="Arial"/>
              <a:buChar char="•"/>
              <a:defRPr b="0" i="0" sz="7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73050" lvl="3" marL="1828800" marR="0" rtl="0" algn="l">
              <a:spcBef>
                <a:spcPts val="1600"/>
              </a:spcBef>
              <a:spcAft>
                <a:spcPts val="0"/>
              </a:spcAft>
              <a:buClr>
                <a:srgbClr val="7F7F7F"/>
              </a:buClr>
              <a:buSzPts val="700"/>
              <a:buFont typeface="Arial"/>
              <a:buChar char="•"/>
              <a:defRPr b="0" i="0" sz="7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6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  <a:defRPr b="0" i="0" sz="7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/>
          <p:nvPr>
            <p:ph idx="2" type="pic"/>
          </p:nvPr>
        </p:nvSpPr>
        <p:spPr>
          <a:xfrm>
            <a:off x="0" y="0"/>
            <a:ext cx="9144000" cy="49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57200" lvl="1" marL="9144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2573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7145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514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0" y="1954530"/>
            <a:ext cx="9144000" cy="1234500"/>
          </a:xfrm>
          <a:prstGeom prst="rect">
            <a:avLst/>
          </a:prstGeom>
          <a:solidFill>
            <a:schemeClr val="lt1">
              <a:alpha val="607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1950" lvl="1" marL="914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1950" lvl="2" marL="1371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152400" y="4977962"/>
            <a:ext cx="2895600" cy="2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/>
          <p:nvPr>
            <p:ph idx="2" type="pic"/>
          </p:nvPr>
        </p:nvSpPr>
        <p:spPr>
          <a:xfrm>
            <a:off x="0" y="0"/>
            <a:ext cx="9144000" cy="49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57200" lvl="1" marL="9144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2573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7145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514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4579007" y="0"/>
            <a:ext cx="4572000" cy="4903500"/>
          </a:xfrm>
          <a:prstGeom prst="rect">
            <a:avLst/>
          </a:prstGeom>
          <a:solidFill>
            <a:schemeClr val="lt1">
              <a:alpha val="509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1950" lvl="1" marL="914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1950" lvl="2" marL="1371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2400" y="4977962"/>
            <a:ext cx="2895600" cy="2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Custom Layout">
  <p:cSld name="2_Custom Layou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/>
          <p:nvPr>
            <p:ph idx="2" type="pic"/>
          </p:nvPr>
        </p:nvSpPr>
        <p:spPr>
          <a:xfrm>
            <a:off x="0" y="0"/>
            <a:ext cx="9144000" cy="49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57200" lvl="1" marL="9144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2573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7145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l">
              <a:spcBef>
                <a:spcPts val="528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514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2971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429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3886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0" y="925830"/>
            <a:ext cx="9144000" cy="3154800"/>
          </a:xfrm>
          <a:prstGeom prst="rect">
            <a:avLst/>
          </a:prstGeom>
          <a:solidFill>
            <a:schemeClr val="lt1">
              <a:alpha val="509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61950" lvl="1" marL="914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1950" lvl="2" marL="1371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61950" lvl="3" marL="18288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2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6"/>
          <p:cNvSpPr txBox="1"/>
          <p:nvPr>
            <p:ph idx="11" type="ftr"/>
          </p:nvPr>
        </p:nvSpPr>
        <p:spPr>
          <a:xfrm>
            <a:off x="152400" y="4977962"/>
            <a:ext cx="2895600" cy="20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 Lymphedema Rehabilitation Device</a:t>
            </a:r>
            <a:endParaRPr/>
          </a:p>
        </p:txBody>
      </p:sp>
      <p:sp>
        <p:nvSpPr>
          <p:cNvPr id="74" name="Google Shape;74;p17"/>
          <p:cNvSpPr txBox="1"/>
          <p:nvPr>
            <p:ph idx="1" type="subTitle"/>
          </p:nvPr>
        </p:nvSpPr>
        <p:spPr>
          <a:xfrm>
            <a:off x="485875" y="2826750"/>
            <a:ext cx="8183700" cy="19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by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Manthan Pawar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Guided by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Professor Vikram Kapila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Lymphedema Rehabilitation </a:t>
            </a:r>
            <a:endParaRPr/>
          </a:p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311700" y="1152475"/>
            <a:ext cx="4851600" cy="3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Complete Decongestive Therapy</a:t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b="1" lang="en" sz="16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Manual Lymphatic drainage (MLD) -  to manually guide </a:t>
            </a:r>
            <a:r>
              <a:rPr b="1" lang="en" sz="16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trapped</a:t>
            </a:r>
            <a:r>
              <a:rPr b="1" lang="en" sz="16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lymph fluid out of the affected limb</a:t>
            </a:r>
            <a:endParaRPr b="1" sz="16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b="1" lang="en" sz="16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Compression </a:t>
            </a:r>
            <a:r>
              <a:rPr b="1" lang="en" sz="1600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Bandaging - to keep the lymph fluid from building up further</a:t>
            </a:r>
            <a:endParaRPr b="1" sz="1600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Period </a:t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Times New Roman"/>
              <a:buChar char="●"/>
            </a:pPr>
            <a:r>
              <a:rPr b="1" lang="en" sz="1600">
                <a:solidFill>
                  <a:schemeClr val="dk2"/>
                </a:solidFill>
                <a:highlight>
                  <a:schemeClr val="lt1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One-hour sessions, 4 to 5 days per week</a:t>
            </a:r>
            <a:endParaRPr b="1" sz="1600">
              <a:solidFill>
                <a:schemeClr val="dk2"/>
              </a:solidFill>
              <a:highlight>
                <a:schemeClr val="lt1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6775" y="1068425"/>
            <a:ext cx="2570026" cy="184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1488" y="2913575"/>
            <a:ext cx="2620599" cy="170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Mechatronic Solution Proposed</a:t>
            </a:r>
            <a:endParaRPr/>
          </a:p>
        </p:txBody>
      </p:sp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311700" y="1152475"/>
            <a:ext cx="3856200" cy="3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Current Device</a:t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9" name="Google Shape;8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450" y="2158900"/>
            <a:ext cx="3675900" cy="239581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68400" y="2427075"/>
            <a:ext cx="2554699" cy="2224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5173350" y="1152475"/>
            <a:ext cx="3856200" cy="38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Proposed Device</a:t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5">
            <a:alphaModFix/>
          </a:blip>
          <a:srcRect b="0" l="0" r="803" t="0"/>
          <a:stretch/>
        </p:blipFill>
        <p:spPr>
          <a:xfrm>
            <a:off x="4248300" y="2427075"/>
            <a:ext cx="1232026" cy="90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2164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 Till Now</a:t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3600" y="1230475"/>
            <a:ext cx="3675899" cy="320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839825"/>
            <a:ext cx="2485900" cy="186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0"/>
          <p:cNvPicPr preferRelativeResize="0"/>
          <p:nvPr/>
        </p:nvPicPr>
        <p:blipFill rotWithShape="1">
          <a:blip r:embed="rId5">
            <a:alphaModFix/>
          </a:blip>
          <a:srcRect b="0" l="4278" r="0" t="0"/>
          <a:stretch/>
        </p:blipFill>
        <p:spPr>
          <a:xfrm>
            <a:off x="537400" y="3000075"/>
            <a:ext cx="2034499" cy="170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58150" y="1530376"/>
            <a:ext cx="2608151" cy="2336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0"/>
          <p:cNvSpPr txBox="1"/>
          <p:nvPr/>
        </p:nvSpPr>
        <p:spPr>
          <a:xfrm>
            <a:off x="6512900" y="4371800"/>
            <a:ext cx="10131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Version 53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3" name="Google Shape;103;p20"/>
          <p:cNvSpPr txBox="1"/>
          <p:nvPr/>
        </p:nvSpPr>
        <p:spPr>
          <a:xfrm>
            <a:off x="4035850" y="3925875"/>
            <a:ext cx="10131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Version 29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2164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Work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062375"/>
            <a:ext cx="4309800" cy="37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AutoNum type="arabicPeriod"/>
            </a:pPr>
            <a:r>
              <a:rPr b="1" lang="en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Printed parts </a:t>
            </a:r>
            <a:r>
              <a:rPr b="1" lang="en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according</a:t>
            </a:r>
            <a:r>
              <a:rPr b="1" lang="en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to the recent version</a:t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AutoNum type="arabicPeriod"/>
            </a:pPr>
            <a:r>
              <a:rPr b="1" lang="en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Testing Limb Climbing Mechanism having AX12 motors.</a:t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9750" y="839825"/>
            <a:ext cx="2811012" cy="375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2164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</a:t>
            </a:r>
            <a:r>
              <a:rPr lang="en"/>
              <a:t> Steps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062375"/>
            <a:ext cx="8362800" cy="375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AutoNum type="arabicPeriod"/>
            </a:pPr>
            <a:r>
              <a:rPr b="1" lang="en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Test Pressuring Cuff Mechanism having, Pneumatic pump and Silicone cuff</a:t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AutoNum type="arabicPeriod"/>
            </a:pPr>
            <a:r>
              <a:rPr b="1" lang="en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Test Feedback control using Flex Sensor and Force Sensor for diameter and pressure on limb readings respectively</a:t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imes New Roman"/>
              <a:buAutoNum type="arabicPeriod"/>
            </a:pPr>
            <a:r>
              <a:rPr b="1" lang="en">
                <a:solidFill>
                  <a:schemeClr val="dk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Test Both climbing mechanism and Pressurizing mechanism together</a:t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>
              <a:solidFill>
                <a:schemeClr val="dk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